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5/1/14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5/1/14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History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of photography and the mass media</a:t>
            </a:r>
          </a:p>
        </p:txBody>
      </p:sp>
      <p:pic>
        <p:nvPicPr>
          <p:cNvPr id="4" name="Picture 3" descr="lecturebyros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80" y="4778459"/>
            <a:ext cx="2773240" cy="191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3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/>
              <a:t>Mass media photography as a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But “photojournalism” as a story-telling concept didn’t exist. Photos were displayed singly, or in the style of a photo album, all the same size.</a:t>
            </a:r>
          </a:p>
          <a:p>
            <a:r>
              <a:rPr lang="en-US"/>
              <a:t>One reasons was that cameras were still cumbersome; candid photography was difficult.</a:t>
            </a:r>
          </a:p>
        </p:txBody>
      </p:sp>
    </p:spTree>
    <p:extLst>
      <p:ext uri="{BB962C8B-B14F-4D97-AF65-F5344CB8AC3E}">
        <p14:creationId xmlns:p14="http://schemas.microsoft.com/office/powerpoint/2010/main" val="2200085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35mm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first technological change to make photojournalism possible was the invention of a small, fast-working camera.</a:t>
            </a:r>
          </a:p>
          <a:p>
            <a:r>
              <a:rPr lang="en-US"/>
              <a:t>Instead of the large-format film of the day, the </a:t>
            </a:r>
            <a:r>
              <a:rPr lang="en-US" b="1"/>
              <a:t>Leica</a:t>
            </a:r>
            <a:r>
              <a:rPr lang="en-US"/>
              <a:t> used left over movie film in smaller, 35mm format.</a:t>
            </a:r>
          </a:p>
        </p:txBody>
      </p:sp>
    </p:spTree>
    <p:extLst>
      <p:ext uri="{BB962C8B-B14F-4D97-AF65-F5344CB8AC3E}">
        <p14:creationId xmlns:p14="http://schemas.microsoft.com/office/powerpoint/2010/main" val="13533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Leica allowed news photographers to work unobtrusively, without bulky tripods or big cameras.</a:t>
            </a:r>
          </a:p>
          <a:p>
            <a:pPr marL="0" indent="0">
              <a:buNone/>
            </a:pPr>
            <a:r>
              <a:rPr lang="en-US" dirty="0"/>
              <a:t>They could finally shoot </a:t>
            </a:r>
            <a:r>
              <a:rPr lang="en-US" dirty="0" smtClean="0"/>
              <a:t>natural, </a:t>
            </a:r>
            <a:r>
              <a:rPr lang="en-US" dirty="0" err="1" smtClean="0"/>
              <a:t>unmanipulated</a:t>
            </a:r>
            <a:r>
              <a:rPr lang="en-US" dirty="0" smtClean="0"/>
              <a:t> photos </a:t>
            </a:r>
            <a:r>
              <a:rPr lang="en-US" dirty="0"/>
              <a:t>showing how </a:t>
            </a:r>
            <a:r>
              <a:rPr lang="en-US" dirty="0" smtClean="0"/>
              <a:t>people really </a:t>
            </a:r>
            <a:r>
              <a:rPr lang="en-US" dirty="0"/>
              <a:t>lived.</a:t>
            </a:r>
          </a:p>
        </p:txBody>
      </p:sp>
      <p:pic>
        <p:nvPicPr>
          <p:cNvPr id="4" name="Picture 3" descr="le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48" y="3146064"/>
            <a:ext cx="3631803" cy="28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9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Photojournalism magazines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About the same time another new development advanced the modern idea of story-telling photography: the photojournalism magazine.</a:t>
            </a:r>
          </a:p>
        </p:txBody>
      </p:sp>
    </p:spTree>
    <p:extLst>
      <p:ext uri="{BB962C8B-B14F-4D97-AF65-F5344CB8AC3E}">
        <p14:creationId xmlns:p14="http://schemas.microsoft.com/office/powerpoint/2010/main" val="3749104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Photo-based magazines were not new; they were launched at the beginning of the 20</a:t>
            </a:r>
            <a:r>
              <a:rPr lang="en-US" baseline="30000"/>
              <a:t>th</a:t>
            </a:r>
            <a:r>
              <a:rPr lang="en-US"/>
              <a:t> century, when it became possible to print photos directly.</a:t>
            </a:r>
          </a:p>
        </p:txBody>
      </p:sp>
    </p:spTree>
    <p:extLst>
      <p:ext uri="{BB962C8B-B14F-4D97-AF65-F5344CB8AC3E}">
        <p14:creationId xmlns:p14="http://schemas.microsoft.com/office/powerpoint/2010/main" val="3554505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 magazines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idea of combining the story-telling techniques of journalism with photography actually originated in Germany.</a:t>
            </a:r>
          </a:p>
          <a:p>
            <a:r>
              <a:rPr lang="en-US"/>
              <a:t>German publishers as early as the 1920s experimented with the photo magazine idea.</a:t>
            </a:r>
          </a:p>
        </p:txBody>
      </p:sp>
    </p:spTree>
    <p:extLst>
      <p:ext uri="{BB962C8B-B14F-4D97-AF65-F5344CB8AC3E}">
        <p14:creationId xmlns:p14="http://schemas.microsoft.com/office/powerpoint/2010/main" val="179128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Photo story develoment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concept involved using primarily photos, along with cutlines, to tell a story visually.</a:t>
            </a:r>
          </a:p>
          <a:p>
            <a:r>
              <a:rPr lang="en-US"/>
              <a:t>Photographers would begin by shooting many more photos than needed.</a:t>
            </a:r>
          </a:p>
          <a:p>
            <a:r>
              <a:rPr lang="en-US"/>
              <a:t>Editors would examine these photos based on contact sheets—miniature photos that today we see using Bridge software.</a:t>
            </a:r>
          </a:p>
        </p:txBody>
      </p:sp>
    </p:spTree>
    <p:extLst>
      <p:ext uri="{BB962C8B-B14F-4D97-AF65-F5344CB8AC3E}">
        <p14:creationId xmlns:p14="http://schemas.microsoft.com/office/powerpoint/2010/main" val="1560407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Editors would choose the photos they felt best told the story.</a:t>
            </a:r>
          </a:p>
          <a:p>
            <a:r>
              <a:rPr lang="en-US"/>
              <a:t>Also important were words, mostly cutlines.</a:t>
            </a:r>
          </a:p>
          <a:p>
            <a:r>
              <a:rPr lang="en-US"/>
              <a:t>The photos would not be printed all the same size, but instead would help guide a reader through a photo story through size differences and placement.</a:t>
            </a:r>
          </a:p>
          <a:p>
            <a:r>
              <a:rPr lang="en-US"/>
              <a:t>This meant graphic artists also were important. Photos were not just placed as in an album.</a:t>
            </a:r>
          </a:p>
        </p:txBody>
      </p:sp>
    </p:spTree>
    <p:extLst>
      <p:ext uri="{BB962C8B-B14F-4D97-AF65-F5344CB8AC3E}">
        <p14:creationId xmlns:p14="http://schemas.microsoft.com/office/powerpoint/2010/main" val="2135523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Dominant photo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One dominant, theme-setting photo would be published larger, to help define the story.</a:t>
            </a:r>
          </a:p>
          <a:p>
            <a:r>
              <a:rPr lang="en-US"/>
              <a:t>Copy would be kept to a minimum.</a:t>
            </a:r>
          </a:p>
          <a:p>
            <a:r>
              <a:rPr lang="en-US"/>
              <a:t>This was a combination of photography and journalism. The term “photojournalism” actually was coined by a historian, Frank Luther Mott, in the 1940s.</a:t>
            </a:r>
          </a:p>
        </p:txBody>
      </p:sp>
    </p:spTree>
    <p:extLst>
      <p:ext uri="{BB962C8B-B14F-4D97-AF65-F5344CB8AC3E}">
        <p14:creationId xmlns:p14="http://schemas.microsoft.com/office/powerpoint/2010/main" val="2194952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America’s photojournalism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Hitler’s rise to power in 1933 most of these pioneering </a:t>
            </a:r>
            <a:r>
              <a:rPr lang="en-US" dirty="0" smtClean="0"/>
              <a:t>German photo </a:t>
            </a:r>
            <a:r>
              <a:rPr lang="en-US" dirty="0"/>
              <a:t>editors were persecuted, their publications suppressed.</a:t>
            </a:r>
          </a:p>
          <a:p>
            <a:r>
              <a:rPr lang="en-US" dirty="0"/>
              <a:t>Many fled the country, often to the United States. The photojournalism idea moved by the 1930s to America.</a:t>
            </a:r>
          </a:p>
        </p:txBody>
      </p:sp>
    </p:spTree>
    <p:extLst>
      <p:ext uri="{BB962C8B-B14F-4D97-AF65-F5344CB8AC3E}">
        <p14:creationId xmlns:p14="http://schemas.microsoft.com/office/powerpoint/2010/main" val="75727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Beginnings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Non-fiction photography to report news began soon after the invention of photography in 1839.</a:t>
            </a:r>
          </a:p>
          <a:p>
            <a:r>
              <a:rPr lang="en-US"/>
              <a:t>Despite the bulky 19</a:t>
            </a:r>
            <a:r>
              <a:rPr lang="en-US" baseline="30000"/>
              <a:t>th</a:t>
            </a:r>
            <a:r>
              <a:rPr lang="en-US"/>
              <a:t> century processes, photographers were able to capture wars, fires, accidents and other news-style events.</a:t>
            </a:r>
          </a:p>
        </p:txBody>
      </p:sp>
    </p:spTree>
    <p:extLst>
      <p:ext uri="{BB962C8B-B14F-4D97-AF65-F5344CB8AC3E}">
        <p14:creationId xmlns:p14="http://schemas.microsoft.com/office/powerpoint/2010/main" val="4042046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Henry Luce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Henry Luce had already become a prominant publisher after launching </a:t>
            </a:r>
            <a:r>
              <a:rPr lang="en-US" i="1"/>
              <a:t>Time</a:t>
            </a:r>
            <a:r>
              <a:rPr lang="en-US"/>
              <a:t> and </a:t>
            </a:r>
            <a:r>
              <a:rPr lang="en-US" i="1"/>
              <a:t>Fortune</a:t>
            </a:r>
            <a:r>
              <a:rPr lang="en-US"/>
              <a:t>, two large-circulation magazines.</a:t>
            </a:r>
          </a:p>
          <a:p>
            <a:r>
              <a:rPr lang="en-US"/>
              <a:t>He conceived of a general-interest magazine developed to reflect modern photojournalism ideas.</a:t>
            </a:r>
          </a:p>
        </p:txBody>
      </p:sp>
      <p:pic>
        <p:nvPicPr>
          <p:cNvPr id="4" name="Picture 3" descr="Lu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42" y="3422479"/>
            <a:ext cx="1955555" cy="27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21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Life</a:t>
            </a:r>
            <a:r>
              <a:rPr lang="en-US"/>
              <a:t> magazine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504573" cy="3886200"/>
          </a:xfrm>
        </p:spPr>
        <p:txBody>
          <a:bodyPr/>
          <a:lstStyle/>
          <a:p>
            <a:r>
              <a:rPr lang="en-US"/>
              <a:t>That magazine, launched Nov. 23, 1936, was called </a:t>
            </a:r>
            <a:r>
              <a:rPr lang="en-US" i="1"/>
              <a:t>Life</a:t>
            </a:r>
            <a:r>
              <a:rPr lang="en-US"/>
              <a:t>.</a:t>
            </a:r>
          </a:p>
        </p:txBody>
      </p:sp>
      <p:pic>
        <p:nvPicPr>
          <p:cNvPr id="4" name="Picture 3" descr="life19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73" y="685800"/>
            <a:ext cx="3692667" cy="489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53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Margaret Bourke-White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Cover story of the first issue considerd the building of the Fort Peck dam in Montana.</a:t>
            </a:r>
          </a:p>
          <a:p>
            <a:r>
              <a:rPr lang="en-US"/>
              <a:t>Margaret Bourke-White’s photos showed the frontier style of existence lived by the workers and rural towns surrounding this massive building project.</a:t>
            </a:r>
          </a:p>
          <a:p>
            <a:r>
              <a:rPr lang="en-US"/>
              <a:t>It captured Americans’ imagination of a frontier life thought long gone. </a:t>
            </a:r>
            <a:r>
              <a:rPr lang="en-US" i="1"/>
              <a:t>Life</a:t>
            </a:r>
            <a:r>
              <a:rPr lang="en-US"/>
              <a:t>, published weekly, saw circulation soar.</a:t>
            </a:r>
          </a:p>
        </p:txBody>
      </p:sp>
    </p:spTree>
    <p:extLst>
      <p:ext uri="{BB962C8B-B14F-4D97-AF65-F5344CB8AC3E}">
        <p14:creationId xmlns:p14="http://schemas.microsoft.com/office/powerpoint/2010/main" val="1998849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Life’s</a:t>
            </a:r>
            <a:r>
              <a:rPr lang="en-US"/>
              <a:t>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By World War II, </a:t>
            </a:r>
            <a:r>
              <a:rPr lang="en-US" i="1"/>
              <a:t>Life</a:t>
            </a:r>
            <a:r>
              <a:rPr lang="en-US"/>
              <a:t> was the most influential magazine in America, probably in the world. Many magazines emulated its approach with such titles as </a:t>
            </a:r>
            <a:r>
              <a:rPr lang="en-US" i="1"/>
              <a:t>Look</a:t>
            </a:r>
            <a:r>
              <a:rPr lang="en-US"/>
              <a:t>, </a:t>
            </a:r>
            <a:r>
              <a:rPr lang="en-US" i="1"/>
              <a:t>See</a:t>
            </a:r>
            <a:r>
              <a:rPr lang="en-US"/>
              <a:t>, </a:t>
            </a:r>
            <a:r>
              <a:rPr lang="en-US" i="1"/>
              <a:t>Photo</a:t>
            </a:r>
            <a:r>
              <a:rPr lang="en-US"/>
              <a:t>, </a:t>
            </a:r>
            <a:r>
              <a:rPr lang="en-US" i="1"/>
              <a:t>Picture</a:t>
            </a:r>
            <a:r>
              <a:rPr lang="en-US"/>
              <a:t> and </a:t>
            </a:r>
            <a:r>
              <a:rPr lang="en-US" i="1"/>
              <a:t>Click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0979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Dominance of </a:t>
            </a:r>
            <a:r>
              <a:rPr lang="en-US" i="1"/>
              <a:t>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 War II, breaking out in 1939, assured dominance of </a:t>
            </a:r>
            <a:r>
              <a:rPr lang="en-US" i="1" dirty="0"/>
              <a:t>Life</a:t>
            </a:r>
            <a:r>
              <a:rPr lang="en-US" dirty="0"/>
              <a:t> as publication of record for war photography.</a:t>
            </a:r>
          </a:p>
          <a:p>
            <a:r>
              <a:rPr lang="en-US" dirty="0"/>
              <a:t>The most famous and dramatic photojournalism of that war </a:t>
            </a:r>
            <a:r>
              <a:rPr lang="en-US" dirty="0" smtClean="0"/>
              <a:t>was published </a:t>
            </a:r>
            <a:r>
              <a:rPr lang="en-US" dirty="0"/>
              <a:t>most often in weekly magazines such as </a:t>
            </a:r>
            <a:r>
              <a:rPr lang="en-US" i="1" dirty="0"/>
              <a:t>Life</a:t>
            </a:r>
            <a:r>
              <a:rPr lang="en-US" dirty="0"/>
              <a:t>, and less often in newspapers.</a:t>
            </a:r>
          </a:p>
        </p:txBody>
      </p:sp>
    </p:spTree>
    <p:extLst>
      <p:ext uri="{BB962C8B-B14F-4D97-AF65-F5344CB8AC3E}">
        <p14:creationId xmlns:p14="http://schemas.microsoft.com/office/powerpoint/2010/main" val="21507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World War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2077311" cy="3886200"/>
          </a:xfrm>
        </p:spPr>
        <p:txBody>
          <a:bodyPr/>
          <a:lstStyle/>
          <a:p>
            <a:r>
              <a:rPr lang="en-US"/>
              <a:t>The drama and violence of war could be captured as never before (photo by Joe Rosenthal).</a:t>
            </a:r>
          </a:p>
        </p:txBody>
      </p:sp>
      <p:pic>
        <p:nvPicPr>
          <p:cNvPr id="5" name="Picture 4" descr="iwoji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11" y="685800"/>
            <a:ext cx="6160595" cy="463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News camera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5768693" cy="3886200"/>
          </a:xfrm>
        </p:spPr>
        <p:txBody>
          <a:bodyPr/>
          <a:lstStyle/>
          <a:p>
            <a:r>
              <a:rPr lang="en-US" dirty="0"/>
              <a:t>While 35mm became popular among photojournalists in the 1930s, </a:t>
            </a:r>
            <a:r>
              <a:rPr lang="en-US" dirty="0" smtClean="0"/>
              <a:t>it did </a:t>
            </a:r>
            <a:r>
              <a:rPr lang="en-US" dirty="0"/>
              <a:t>not grow to dominate </a:t>
            </a:r>
            <a:r>
              <a:rPr lang="en-US" dirty="0" smtClean="0"/>
              <a:t>the media until </a:t>
            </a:r>
            <a:r>
              <a:rPr lang="en-US" dirty="0"/>
              <a:t>the 1960s.</a:t>
            </a:r>
          </a:p>
          <a:p>
            <a:r>
              <a:rPr lang="en-US" dirty="0"/>
              <a:t>Before this, many newspaper photographers used the 120 film format. The </a:t>
            </a:r>
            <a:r>
              <a:rPr lang="en-US" dirty="0" err="1"/>
              <a:t>Rolleiflex</a:t>
            </a:r>
            <a:r>
              <a:rPr lang="en-US" dirty="0"/>
              <a:t> was most popular.</a:t>
            </a:r>
          </a:p>
        </p:txBody>
      </p:sp>
      <p:pic>
        <p:nvPicPr>
          <p:cNvPr id="4" name="Picture 3" descr="rolleifl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93" y="685800"/>
            <a:ext cx="2483394" cy="44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01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 graphic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6180" y="685800"/>
            <a:ext cx="4469619" cy="3886200"/>
          </a:xfrm>
        </p:spPr>
        <p:txBody>
          <a:bodyPr/>
          <a:lstStyle/>
          <a:p>
            <a:r>
              <a:rPr lang="en-US"/>
              <a:t>Of course, some photojournalists, particularly newspaper photographers, continued to use the old Speed Graphic.</a:t>
            </a:r>
          </a:p>
          <a:p>
            <a:r>
              <a:rPr lang="en-US"/>
              <a:t>When we think of photojournalists from the past, we picture them using this camera.</a:t>
            </a:r>
          </a:p>
        </p:txBody>
      </p:sp>
      <p:pic>
        <p:nvPicPr>
          <p:cNvPr id="4" name="Picture 3" descr="speedgrap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897478"/>
            <a:ext cx="3500539" cy="42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80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Large-format negatives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Cameras like the Rolleiflex and Speed Graphic were clunky. But they had one big advantage: a large negative.</a:t>
            </a:r>
          </a:p>
          <a:p>
            <a:r>
              <a:rPr lang="en-US"/>
              <a:t>35mm cameras had, of course, 35mm negatives. In contrast, a Speed Graphic’s negative was about 2 inches by 3 inches. </a:t>
            </a:r>
          </a:p>
          <a:p>
            <a:r>
              <a:rPr lang="en-US"/>
              <a:t>In darkrooom days this kind of negative would produce a decent print even if the photographer made all kinds of focus or exposure mistakes.</a:t>
            </a:r>
          </a:p>
        </p:txBody>
      </p:sp>
    </p:spTree>
    <p:extLst>
      <p:ext uri="{BB962C8B-B14F-4D97-AF65-F5344CB8AC3E}">
        <p14:creationId xmlns:p14="http://schemas.microsoft.com/office/powerpoint/2010/main" val="655029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Weegee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308" y="685800"/>
            <a:ext cx="3940491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Great photojournalists of the early era included Arthur </a:t>
            </a:r>
            <a:r>
              <a:rPr lang="en-US" dirty="0" err="1"/>
              <a:t>Fellig</a:t>
            </a:r>
            <a:r>
              <a:rPr lang="en-US" dirty="0"/>
              <a:t>, who went by the name </a:t>
            </a:r>
            <a:r>
              <a:rPr lang="en-US" dirty="0" err="1"/>
              <a:t>Weegee</a:t>
            </a:r>
            <a:r>
              <a:rPr lang="en-US" dirty="0"/>
              <a:t>.</a:t>
            </a:r>
          </a:p>
          <a:p>
            <a:r>
              <a:rPr lang="en-US" dirty="0"/>
              <a:t>He was the tough cigar-chomping cameraman who took photos of New York murders and gritty street scenes.</a:t>
            </a:r>
          </a:p>
          <a:p>
            <a:r>
              <a:rPr lang="en-US" dirty="0"/>
              <a:t>He became the cliché for early </a:t>
            </a:r>
            <a:r>
              <a:rPr lang="en-US" dirty="0" smtClean="0"/>
              <a:t>newspaper photojournalism</a:t>
            </a:r>
            <a:r>
              <a:rPr lang="en-US" dirty="0"/>
              <a:t>.</a:t>
            </a:r>
          </a:p>
        </p:txBody>
      </p:sp>
      <p:pic>
        <p:nvPicPr>
          <p:cNvPr id="4" name="Picture 3" descr="weeg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3603309" cy="44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5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 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Roger Fenton’s work from the Crimean War in 1855, is considered one of the first attempts to capture images based on current events.</a:t>
            </a:r>
          </a:p>
        </p:txBody>
      </p:sp>
    </p:spTree>
    <p:extLst>
      <p:ext uri="{BB962C8B-B14F-4D97-AF65-F5344CB8AC3E}">
        <p14:creationId xmlns:p14="http://schemas.microsoft.com/office/powerpoint/2010/main" val="3693432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Weegee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2891650" cy="3886200"/>
          </a:xfrm>
        </p:spPr>
        <p:txBody>
          <a:bodyPr/>
          <a:lstStyle/>
          <a:p>
            <a:r>
              <a:rPr lang="en-US"/>
              <a:t>Probably Weegee’s most famous photo is this social commentary taken during the Great Depression.</a:t>
            </a:r>
          </a:p>
        </p:txBody>
      </p:sp>
      <p:pic>
        <p:nvPicPr>
          <p:cNvPr id="4" name="Picture 3" descr="weegeephot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50" y="979006"/>
            <a:ext cx="5282812" cy="42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39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 and Smith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Among most famous World War II photojournalists were Robert Capa and W. Eugene Smith.</a:t>
            </a:r>
          </a:p>
        </p:txBody>
      </p:sp>
    </p:spTree>
    <p:extLst>
      <p:ext uri="{BB962C8B-B14F-4D97-AF65-F5344CB8AC3E}">
        <p14:creationId xmlns:p14="http://schemas.microsoft.com/office/powerpoint/2010/main" val="1512239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Robert Capa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541180" cy="3886200"/>
          </a:xfrm>
        </p:spPr>
        <p:txBody>
          <a:bodyPr/>
          <a:lstStyle/>
          <a:p>
            <a:r>
              <a:rPr lang="en-US" dirty="0" err="1"/>
              <a:t>Capa</a:t>
            </a:r>
            <a:r>
              <a:rPr lang="en-US" dirty="0"/>
              <a:t> recorded the Spanish Civil War (1936-39) before moving on to World War </a:t>
            </a:r>
            <a:r>
              <a:rPr lang="en-US" dirty="0" smtClean="0"/>
              <a:t>II and Vietnam.</a:t>
            </a:r>
            <a:endParaRPr lang="en-US" dirty="0"/>
          </a:p>
          <a:p>
            <a:r>
              <a:rPr lang="en-US" dirty="0"/>
              <a:t>He died stepping on a mine while photographing war in Indochina.</a:t>
            </a:r>
          </a:p>
        </p:txBody>
      </p:sp>
      <p:pic>
        <p:nvPicPr>
          <p:cNvPr id="4" name="Picture 3" descr="c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80" y="685800"/>
            <a:ext cx="3002620" cy="508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96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Robert Capa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7574" y="685800"/>
            <a:ext cx="2128226" cy="3886200"/>
          </a:xfrm>
        </p:spPr>
        <p:txBody>
          <a:bodyPr/>
          <a:lstStyle/>
          <a:p>
            <a:r>
              <a:rPr lang="en-US"/>
              <a:t>Capa’s most famous image is of a Spanish soldier at the moment of death.</a:t>
            </a:r>
          </a:p>
          <a:p>
            <a:endParaRPr lang="en-US"/>
          </a:p>
        </p:txBody>
      </p:sp>
      <p:pic>
        <p:nvPicPr>
          <p:cNvPr id="4" name="Picture 3" descr="capaspanishsoldi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0" y="919199"/>
            <a:ext cx="5952694" cy="42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4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W. Eugene Smith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2916545" cy="4301836"/>
          </a:xfrm>
        </p:spPr>
        <p:txBody>
          <a:bodyPr/>
          <a:lstStyle/>
          <a:p>
            <a:r>
              <a:rPr lang="en-US"/>
              <a:t>Smith was severely injured in Japan. He was attacked by thugs as he tried to document the birth defects based on industrial pollution there.</a:t>
            </a:r>
          </a:p>
        </p:txBody>
      </p:sp>
      <p:pic>
        <p:nvPicPr>
          <p:cNvPr id="4" name="Picture 3" descr="smithphot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45" y="1207046"/>
            <a:ext cx="5051426" cy="32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50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Smith war 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5031956" cy="3886200"/>
          </a:xfrm>
        </p:spPr>
        <p:txBody>
          <a:bodyPr/>
          <a:lstStyle/>
          <a:p>
            <a:r>
              <a:rPr lang="en-US" dirty="0"/>
              <a:t>Smith was one of </a:t>
            </a:r>
            <a:r>
              <a:rPr lang="en-US" i="1" dirty="0"/>
              <a:t>Life’s</a:t>
            </a:r>
            <a:r>
              <a:rPr lang="en-US" dirty="0"/>
              <a:t> most well-known war photographers, although he </a:t>
            </a:r>
            <a:r>
              <a:rPr lang="en-US" dirty="0" smtClean="0"/>
              <a:t>later </a:t>
            </a:r>
            <a:r>
              <a:rPr lang="en-US" dirty="0"/>
              <a:t>quit to become part of the most most famous photojournalist agency of all time, Magnum Photo.</a:t>
            </a:r>
          </a:p>
        </p:txBody>
      </p:sp>
      <p:pic>
        <p:nvPicPr>
          <p:cNvPr id="4" name="Picture 3" descr="smithphot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48" y="1111303"/>
            <a:ext cx="3077172" cy="403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77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FSA documentary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Shortly before the war, the U.S. Government realized the power of photojournalism to tell a story visually.</a:t>
            </a:r>
          </a:p>
          <a:p>
            <a:r>
              <a:rPr lang="en-US"/>
              <a:t>The Farm Security Administration was set up in 1935 to help resettle farmers devastated by drought and depression.</a:t>
            </a:r>
          </a:p>
        </p:txBody>
      </p:sp>
    </p:spTree>
    <p:extLst>
      <p:ext uri="{BB962C8B-B14F-4D97-AF65-F5344CB8AC3E}">
        <p14:creationId xmlns:p14="http://schemas.microsoft.com/office/powerpoint/2010/main" val="2439155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FSA documentary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Roy Stryker, the director, realized the agency’s policies might be </a:t>
            </a:r>
            <a:r>
              <a:rPr lang="en-US" dirty="0" smtClean="0"/>
              <a:t>controversial.</a:t>
            </a:r>
            <a:endParaRPr lang="en-US" dirty="0"/>
          </a:p>
          <a:p>
            <a:r>
              <a:rPr lang="en-US" dirty="0"/>
              <a:t>He hired a team of photographers to record the destitution of Midwestern farmers during this period.</a:t>
            </a:r>
          </a:p>
        </p:txBody>
      </p:sp>
    </p:spTree>
    <p:extLst>
      <p:ext uri="{BB962C8B-B14F-4D97-AF65-F5344CB8AC3E}">
        <p14:creationId xmlns:p14="http://schemas.microsoft.com/office/powerpoint/2010/main" val="2125011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FSA documentary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Some of the country’s most famous photographers worked for the FSA. They produced 150,000 images, all available today through the Library of Congress.</a:t>
            </a:r>
          </a:p>
        </p:txBody>
      </p:sp>
    </p:spTree>
    <p:extLst>
      <p:ext uri="{BB962C8B-B14F-4D97-AF65-F5344CB8AC3E}">
        <p14:creationId xmlns:p14="http://schemas.microsoft.com/office/powerpoint/2010/main" val="3360191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FSA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623165" cy="3886200"/>
          </a:xfrm>
        </p:spPr>
        <p:txBody>
          <a:bodyPr/>
          <a:lstStyle/>
          <a:p>
            <a:r>
              <a:rPr lang="en-US"/>
              <a:t>Among the most famous FSA-produced images is Dorthea Lange’s “Migrant Mother.”</a:t>
            </a:r>
          </a:p>
        </p:txBody>
      </p:sp>
      <p:pic>
        <p:nvPicPr>
          <p:cNvPr id="4" name="Picture 3" descr="langemigrantmot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65" y="1453613"/>
            <a:ext cx="2920635" cy="35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war 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685800"/>
            <a:ext cx="2235745" cy="3886200"/>
          </a:xfrm>
        </p:spPr>
        <p:txBody>
          <a:bodyPr/>
          <a:lstStyle/>
          <a:p>
            <a:r>
              <a:rPr lang="en-US"/>
              <a:t>“Valley in the Shadow of Death” is Fenton’s most famous photo from that time.</a:t>
            </a:r>
          </a:p>
        </p:txBody>
      </p:sp>
      <p:pic>
        <p:nvPicPr>
          <p:cNvPr id="4" name="Picture 3" descr="fenton18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45" y="804869"/>
            <a:ext cx="5612304" cy="42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61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FSA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2385403" cy="3886200"/>
          </a:xfrm>
        </p:spPr>
        <p:txBody>
          <a:bodyPr/>
          <a:lstStyle/>
          <a:p>
            <a:r>
              <a:rPr lang="en-US"/>
              <a:t>Also famous is Arthur Rothstein’s dust bowl photo.</a:t>
            </a:r>
          </a:p>
        </p:txBody>
      </p:sp>
      <p:pic>
        <p:nvPicPr>
          <p:cNvPr id="4" name="Picture 3" descr="rothsteindustbow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03" y="1054100"/>
            <a:ext cx="5158397" cy="41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10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Golden age of photojournalism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golden age of photojournalism lasted from about 1935 to 1975.</a:t>
            </a:r>
          </a:p>
          <a:p>
            <a:r>
              <a:rPr lang="en-US"/>
              <a:t>Television had a huge impact. The big photojournalism magazines found it hard to compete.</a:t>
            </a:r>
          </a:p>
          <a:p>
            <a:r>
              <a:rPr lang="en-US" i="1"/>
              <a:t>Life</a:t>
            </a:r>
            <a:r>
              <a:rPr lang="en-US"/>
              <a:t> magazine ceased publication as a weekly in 1972. It has since come back as a monthly, then as special issues, over the years.</a:t>
            </a:r>
          </a:p>
        </p:txBody>
      </p:sp>
    </p:spTree>
    <p:extLst>
      <p:ext uri="{BB962C8B-B14F-4D97-AF65-F5344CB8AC3E}">
        <p14:creationId xmlns:p14="http://schemas.microsoft.com/office/powerpoint/2010/main" val="2125986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of still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Video’s ability to show things with movement and sound in many ways was more powerful than still photos.</a:t>
            </a:r>
          </a:p>
          <a:p>
            <a:r>
              <a:rPr lang="en-US" dirty="0"/>
              <a:t>Even so, many of the </a:t>
            </a:r>
            <a:r>
              <a:rPr lang="en-US" dirty="0" smtClean="0"/>
              <a:t>images symbolic </a:t>
            </a:r>
            <a:r>
              <a:rPr lang="en-US" dirty="0"/>
              <a:t>of a time, a place or an event are still photos, not videos.</a:t>
            </a:r>
          </a:p>
        </p:txBody>
      </p:sp>
    </p:spTree>
    <p:extLst>
      <p:ext uri="{BB962C8B-B14F-4D97-AF65-F5344CB8AC3E}">
        <p14:creationId xmlns:p14="http://schemas.microsoft.com/office/powerpoint/2010/main" val="2250584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Changes to photojournalism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I began as a photojournalist, newspapers were still publishing whole photo pages, with minimal text, and mostly black-and-white pictures.</a:t>
            </a:r>
          </a:p>
          <a:p>
            <a:r>
              <a:rPr lang="en-US"/>
              <a:t>In the 1980s this seemed to begin to change.</a:t>
            </a:r>
          </a:p>
        </p:txBody>
      </p:sp>
    </p:spTree>
    <p:extLst>
      <p:ext uri="{BB962C8B-B14F-4D97-AF65-F5344CB8AC3E}">
        <p14:creationId xmlns:p14="http://schemas.microsoft.com/office/powerpoint/2010/main" val="709097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Photography as design 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Photo stories standing alone, telling the story with bare cutlines, often gave way to more artistic solutions to telling a story.</a:t>
            </a:r>
          </a:p>
          <a:p>
            <a:r>
              <a:rPr lang="en-US"/>
              <a:t>Photos more often became tools in an overall design, along with drawings, graphics, and other elements.</a:t>
            </a:r>
          </a:p>
        </p:txBody>
      </p:sp>
    </p:spTree>
    <p:extLst>
      <p:ext uri="{BB962C8B-B14F-4D97-AF65-F5344CB8AC3E}">
        <p14:creationId xmlns:p14="http://schemas.microsoft.com/office/powerpoint/2010/main" val="3635415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it seems the ascent of digital photography in the late 1990s has encouraged more people to be interested in taking pictures.</a:t>
            </a:r>
          </a:p>
          <a:p>
            <a:r>
              <a:rPr lang="en-US" dirty="0"/>
              <a:t>Today we are awash in photos, </a:t>
            </a:r>
            <a:r>
              <a:rPr lang="en-US" dirty="0" smtClean="0"/>
              <a:t>many of </a:t>
            </a:r>
            <a:r>
              <a:rPr lang="en-US" dirty="0"/>
              <a:t>them bad. But it does seem photojournalism may see a rebirth on the Web, where stories can be told visually as well—though perhaps in a different way.</a:t>
            </a:r>
          </a:p>
        </p:txBody>
      </p:sp>
    </p:spTree>
    <p:extLst>
      <p:ext uri="{BB962C8B-B14F-4D97-AF65-F5344CB8AC3E}">
        <p14:creationId xmlns:p14="http://schemas.microsoft.com/office/powerpoint/2010/main" val="3192787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photojournalists were shocked by the rapid change from film to digital imaging. But photography has always been technology-driven.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07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Photography at is essence is built around machines.</a:t>
            </a:r>
          </a:p>
          <a:p>
            <a:r>
              <a:rPr lang="en-US"/>
              <a:t>Until recently is was also built around chemistry.</a:t>
            </a:r>
          </a:p>
          <a:p>
            <a:r>
              <a:rPr lang="en-US"/>
              <a:t>And it now is built around programming.</a:t>
            </a:r>
          </a:p>
        </p:txBody>
      </p:sp>
    </p:spTree>
    <p:extLst>
      <p:ext uri="{BB962C8B-B14F-4D97-AF65-F5344CB8AC3E}">
        <p14:creationId xmlns:p14="http://schemas.microsoft.com/office/powerpoint/2010/main" val="4098183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 photography, for example, used to be impossible to </a:t>
            </a:r>
            <a:r>
              <a:rPr lang="en-US" dirty="0" smtClean="0"/>
              <a:t>produce. </a:t>
            </a:r>
            <a:endParaRPr lang="en-US" dirty="0"/>
          </a:p>
          <a:p>
            <a:r>
              <a:rPr lang="en-US" dirty="0"/>
              <a:t>By the 20</a:t>
            </a:r>
            <a:r>
              <a:rPr lang="en-US" baseline="30000" dirty="0"/>
              <a:t>th</a:t>
            </a:r>
            <a:r>
              <a:rPr lang="en-US" dirty="0"/>
              <a:t> century, it was possible, but difficult.</a:t>
            </a:r>
          </a:p>
          <a:p>
            <a:r>
              <a:rPr lang="en-US" dirty="0"/>
              <a:t>By the end of World War II, it was not as difficult, but very expensive.</a:t>
            </a:r>
          </a:p>
          <a:p>
            <a:r>
              <a:rPr lang="en-US" dirty="0"/>
              <a:t>By the 1990s it was standard, although still somewhat costly.</a:t>
            </a:r>
          </a:p>
          <a:p>
            <a:r>
              <a:rPr lang="en-US" dirty="0"/>
              <a:t>Today it is standard on the </a:t>
            </a:r>
            <a:r>
              <a:rPr lang="en-US" dirty="0" smtClean="0"/>
              <a:t>Web</a:t>
            </a:r>
            <a:r>
              <a:rPr lang="en-US" dirty="0"/>
              <a:t>, but still costs more in </a:t>
            </a:r>
            <a:r>
              <a:rPr lang="en-US" dirty="0" smtClean="0"/>
              <a:t>print on offset presses.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612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and B &amp; 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Some photojournalists think photos are often stronger in black and white, because they don’t have the distraction of color.</a:t>
            </a:r>
          </a:p>
          <a:p>
            <a:r>
              <a:rPr lang="en-US"/>
              <a:t>Others think color photography better captures the way the world is. We don’t see in black and white.</a:t>
            </a:r>
          </a:p>
          <a:p>
            <a:r>
              <a:rPr lang="en-US"/>
              <a:t>Color does attract attention, and photojournalists know that. That’s why they’ll look for subjects wearing red.</a:t>
            </a:r>
          </a:p>
        </p:txBody>
      </p:sp>
    </p:spTree>
    <p:extLst>
      <p:ext uri="{BB962C8B-B14F-4D97-AF65-F5344CB8AC3E}">
        <p14:creationId xmlns:p14="http://schemas.microsoft.com/office/powerpoint/2010/main" val="350082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U.S. Civil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562" y="685800"/>
            <a:ext cx="4524237" cy="3886200"/>
          </a:xfrm>
        </p:spPr>
        <p:txBody>
          <a:bodyPr/>
          <a:lstStyle/>
          <a:p>
            <a:r>
              <a:rPr lang="en-US"/>
              <a:t>Mathew Brady, a famous New York studio photographer, conceived an immense plan to photo the entire U.S. Civil War, 1861-1865.</a:t>
            </a:r>
          </a:p>
        </p:txBody>
      </p:sp>
      <p:pic>
        <p:nvPicPr>
          <p:cNvPr id="4" name="Picture 3" descr="bradystud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15962"/>
            <a:ext cx="2921136" cy="48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313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Quality of photojournalism seems to have increased. Cameras are a lot smarter, and mistakes can be corrected using software like Photoshop.</a:t>
            </a:r>
          </a:p>
          <a:p>
            <a:r>
              <a:rPr lang="en-US"/>
              <a:t>That said, are news pictures better today than they used to be? The answer isn’t obvious.</a:t>
            </a:r>
          </a:p>
        </p:txBody>
      </p:sp>
    </p:spTree>
    <p:extLst>
      <p:ext uri="{BB962C8B-B14F-4D97-AF65-F5344CB8AC3E}">
        <p14:creationId xmlns:p14="http://schemas.microsoft.com/office/powerpoint/2010/main" val="10144561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Quiality vs. candid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color photography demands better lighting. Many photojournalists have responded by setting up more elaborate artificial lighting.</a:t>
            </a:r>
          </a:p>
          <a:p>
            <a:r>
              <a:rPr lang="en-US" dirty="0"/>
              <a:t>But when you set up lighting, you </a:t>
            </a:r>
            <a:r>
              <a:rPr lang="en-US" dirty="0" smtClean="0"/>
              <a:t>are manipulating the spontaneity </a:t>
            </a:r>
            <a:r>
              <a:rPr lang="en-US" dirty="0"/>
              <a:t>of candid photography, the “slice of life” photography that defines good photojournalism.</a:t>
            </a:r>
          </a:p>
          <a:p>
            <a:r>
              <a:rPr lang="en-US" dirty="0"/>
              <a:t>More photojournalists seem to prefer posed photos over candid photos today, </a:t>
            </a:r>
            <a:r>
              <a:rPr lang="en-US" dirty="0" smtClean="0"/>
              <a:t>perhaps because </a:t>
            </a:r>
            <a:r>
              <a:rPr lang="en-US" dirty="0"/>
              <a:t>the color and quality can be better controlled.</a:t>
            </a:r>
          </a:p>
        </p:txBody>
      </p:sp>
    </p:spTree>
    <p:extLst>
      <p:ext uri="{BB962C8B-B14F-4D97-AF65-F5344CB8AC3E}">
        <p14:creationId xmlns:p14="http://schemas.microsoft.com/office/powerpoint/2010/main" val="369959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Brady Civil War photos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3250006" cy="3785874"/>
          </a:xfrm>
        </p:spPr>
        <p:txBody>
          <a:bodyPr/>
          <a:lstStyle/>
          <a:p>
            <a:r>
              <a:rPr lang="en-US"/>
              <a:t>Most of what we know visually from that war came from Brady’s photo team.</a:t>
            </a:r>
          </a:p>
        </p:txBody>
      </p:sp>
      <p:pic>
        <p:nvPicPr>
          <p:cNvPr id="4" name="Picture 3" descr="bradycivilw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06" y="685800"/>
            <a:ext cx="4863492" cy="4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2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Engraving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But until the 20</a:t>
            </a:r>
            <a:r>
              <a:rPr lang="en-US" baseline="30000"/>
              <a:t>th</a:t>
            </a:r>
            <a:r>
              <a:rPr lang="en-US"/>
              <a:t> century, news photos could not be printed directly.</a:t>
            </a:r>
          </a:p>
          <a:p>
            <a:r>
              <a:rPr lang="en-US"/>
              <a:t>Artists had to meticulously hand-copy them as engravings.</a:t>
            </a:r>
          </a:p>
          <a:p>
            <a:r>
              <a:rPr lang="en-US"/>
              <a:t>Engravings were good, but not actual photos.</a:t>
            </a:r>
          </a:p>
        </p:txBody>
      </p:sp>
    </p:spTree>
    <p:extLst>
      <p:ext uri="{BB962C8B-B14F-4D97-AF65-F5344CB8AC3E}">
        <p14:creationId xmlns:p14="http://schemas.microsoft.com/office/powerpoint/2010/main" val="216595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Fargo, 1881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2049696" cy="3886200"/>
          </a:xfrm>
        </p:spPr>
        <p:txBody>
          <a:bodyPr>
            <a:normAutofit lnSpcReduction="10000"/>
          </a:bodyPr>
          <a:lstStyle/>
          <a:p>
            <a:r>
              <a:rPr lang="en-US"/>
              <a:t>This engraving based on a photograph, probably, depicts the Red River in Fargo in 1881. (</a:t>
            </a:r>
            <a:r>
              <a:rPr lang="en-US" i="1"/>
              <a:t>Harper’s Weekly</a:t>
            </a:r>
            <a:r>
              <a:rPr lang="en-US"/>
              <a:t>.)</a:t>
            </a:r>
          </a:p>
        </p:txBody>
      </p:sp>
      <p:pic>
        <p:nvPicPr>
          <p:cNvPr id="4" name="Picture 3" descr="engravingfar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96" y="685800"/>
            <a:ext cx="6290816" cy="42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0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news photos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428" y="685800"/>
            <a:ext cx="4002371" cy="3886200"/>
          </a:xfrm>
        </p:spPr>
        <p:txBody>
          <a:bodyPr/>
          <a:lstStyle/>
          <a:p>
            <a:r>
              <a:rPr lang="en-US"/>
              <a:t>By the beginning of the 20</a:t>
            </a:r>
            <a:r>
              <a:rPr lang="en-US" baseline="30000"/>
              <a:t>th</a:t>
            </a:r>
            <a:r>
              <a:rPr lang="en-US"/>
              <a:t> century it was possible to print photos directly using the halftone method.</a:t>
            </a:r>
          </a:p>
          <a:p>
            <a:r>
              <a:rPr lang="en-US"/>
              <a:t>World War I in particular was heavily photographed.</a:t>
            </a:r>
          </a:p>
        </p:txBody>
      </p:sp>
      <p:pic>
        <p:nvPicPr>
          <p:cNvPr id="4" name="Picture 3" descr="Worldwa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9192"/>
            <a:ext cx="3541429" cy="459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87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300</TotalTime>
  <Words>1963</Words>
  <Application>Microsoft Macintosh PowerPoint</Application>
  <PresentationFormat>On-screen Show (4:3)</PresentationFormat>
  <Paragraphs>148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Newsprint</vt:lpstr>
      <vt:lpstr>History </vt:lpstr>
      <vt:lpstr>Beginnings</vt:lpstr>
      <vt:lpstr>War photography</vt:lpstr>
      <vt:lpstr>Early war photography</vt:lpstr>
      <vt:lpstr>U.S. Civil War</vt:lpstr>
      <vt:lpstr>Brady Civil War photos</vt:lpstr>
      <vt:lpstr>Engraving</vt:lpstr>
      <vt:lpstr>Fargo, 1881 </vt:lpstr>
      <vt:lpstr>Modern news photos</vt:lpstr>
      <vt:lpstr>Mass media photography as a concept</vt:lpstr>
      <vt:lpstr>35mm format</vt:lpstr>
      <vt:lpstr>Leica</vt:lpstr>
      <vt:lpstr>Photojournalism magazines</vt:lpstr>
      <vt:lpstr>Early developments</vt:lpstr>
      <vt:lpstr>Photo magazines</vt:lpstr>
      <vt:lpstr>Photo story develoment</vt:lpstr>
      <vt:lpstr>Photo story</vt:lpstr>
      <vt:lpstr>Dominant photo</vt:lpstr>
      <vt:lpstr>America’s photojournalism</vt:lpstr>
      <vt:lpstr>Henry Luce</vt:lpstr>
      <vt:lpstr>Life magazine</vt:lpstr>
      <vt:lpstr>Margaret Bourke-White</vt:lpstr>
      <vt:lpstr>Life’s success</vt:lpstr>
      <vt:lpstr>Dominance of Life</vt:lpstr>
      <vt:lpstr>World War II</vt:lpstr>
      <vt:lpstr>News camera formats</vt:lpstr>
      <vt:lpstr>Speed graphic</vt:lpstr>
      <vt:lpstr>Large-format negatives</vt:lpstr>
      <vt:lpstr>Weegee</vt:lpstr>
      <vt:lpstr>Weegee</vt:lpstr>
      <vt:lpstr>Capa and Smith</vt:lpstr>
      <vt:lpstr>Robert Capa</vt:lpstr>
      <vt:lpstr>Robert Capa</vt:lpstr>
      <vt:lpstr>W. Eugene Smith</vt:lpstr>
      <vt:lpstr>Smith war photography</vt:lpstr>
      <vt:lpstr>FSA documentary</vt:lpstr>
      <vt:lpstr>FSA documentary</vt:lpstr>
      <vt:lpstr>FSA documentary</vt:lpstr>
      <vt:lpstr>FSA images</vt:lpstr>
      <vt:lpstr>FSA images</vt:lpstr>
      <vt:lpstr>Golden age of photojournalism</vt:lpstr>
      <vt:lpstr>Power of still</vt:lpstr>
      <vt:lpstr>Changes to photojournalism</vt:lpstr>
      <vt:lpstr>Photography as design element</vt:lpstr>
      <vt:lpstr>Digital change</vt:lpstr>
      <vt:lpstr>Technology</vt:lpstr>
      <vt:lpstr>Technology</vt:lpstr>
      <vt:lpstr>Color</vt:lpstr>
      <vt:lpstr>Color and B &amp; W</vt:lpstr>
      <vt:lpstr>Quality improvements</vt:lpstr>
      <vt:lpstr>Quiality vs. candid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</dc:title>
  <dc:creator>Ross Collins</dc:creator>
  <cp:lastModifiedBy>Ross Collins</cp:lastModifiedBy>
  <cp:revision>55</cp:revision>
  <dcterms:created xsi:type="dcterms:W3CDTF">2012-03-21T15:06:34Z</dcterms:created>
  <dcterms:modified xsi:type="dcterms:W3CDTF">2014-05-01T21:18:45Z</dcterms:modified>
</cp:coreProperties>
</file>